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84" r:id="rId2"/>
    <p:sldId id="258" r:id="rId3"/>
    <p:sldId id="257" r:id="rId4"/>
    <p:sldId id="259" r:id="rId5"/>
    <p:sldId id="260" r:id="rId6"/>
    <p:sldId id="261" r:id="rId7"/>
    <p:sldId id="262" r:id="rId8"/>
    <p:sldId id="264" r:id="rId9"/>
    <p:sldId id="266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219BCB-720F-49E0-9798-7E2267C034B0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7BEEE-BBAD-486B-8DD9-3C6AA47BD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4A83D-C14B-4BD0-AE0B-388CD4E6C683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86B0-CD0D-4127-B67C-355A142810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652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4A83D-C14B-4BD0-AE0B-388CD4E6C683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86B0-CD0D-4127-B67C-355A142810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501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4A83D-C14B-4BD0-AE0B-388CD4E6C683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86B0-CD0D-4127-B67C-355A142810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744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4A83D-C14B-4BD0-AE0B-388CD4E6C683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86B0-CD0D-4127-B67C-355A142810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013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4A83D-C14B-4BD0-AE0B-388CD4E6C683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86B0-CD0D-4127-B67C-355A142810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352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4A83D-C14B-4BD0-AE0B-388CD4E6C683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86B0-CD0D-4127-B67C-355A142810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753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4A83D-C14B-4BD0-AE0B-388CD4E6C683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86B0-CD0D-4127-B67C-355A142810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764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4A83D-C14B-4BD0-AE0B-388CD4E6C683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86B0-CD0D-4127-B67C-355A142810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59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4A83D-C14B-4BD0-AE0B-388CD4E6C683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86B0-CD0D-4127-B67C-355A142810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8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4A83D-C14B-4BD0-AE0B-388CD4E6C683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86B0-CD0D-4127-B67C-355A142810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611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4A83D-C14B-4BD0-AE0B-388CD4E6C683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686B0-CD0D-4127-B67C-355A142810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683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4A83D-C14B-4BD0-AE0B-388CD4E6C683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686B0-CD0D-4127-B67C-355A142810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867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0" y="-1"/>
            <a:ext cx="9130990" cy="6848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43846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err="1"/>
              <a:t>Académie</a:t>
            </a:r>
            <a:r>
              <a:rPr lang="en-US" dirty="0"/>
              <a:t> des </a:t>
            </a:r>
            <a:r>
              <a:rPr lang="en-US" dirty="0" smtClean="0"/>
              <a:t>Sciences (1666)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01338" y="1757688"/>
            <a:ext cx="2980662" cy="435133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752600"/>
            <a:ext cx="4495800" cy="2975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99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2: Scholarly Communications System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58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/>
              <a:t>Pre-modern academy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 smtClean="0"/>
              <a:t>Shangyang</a:t>
            </a:r>
            <a:r>
              <a:rPr lang="en-US" sz="2800" dirty="0" smtClean="0"/>
              <a:t> “Higher School” – Yu period ~2250 BCE</a:t>
            </a:r>
          </a:p>
          <a:p>
            <a:r>
              <a:rPr lang="en-US" sz="2800" dirty="0" smtClean="0"/>
              <a:t>Imperial Central School – Zhou dynasty ~1050-249</a:t>
            </a:r>
          </a:p>
          <a:p>
            <a:r>
              <a:rPr lang="en-US" sz="2800" dirty="0" smtClean="0"/>
              <a:t>Plato’s Academy (founded 428 BCE)</a:t>
            </a:r>
          </a:p>
          <a:p>
            <a:r>
              <a:rPr lang="en-US" sz="2800" dirty="0" smtClean="0"/>
              <a:t>Aristotle’s Lyceum 335 BCE</a:t>
            </a:r>
          </a:p>
          <a:p>
            <a:r>
              <a:rPr lang="en-US" sz="2800" dirty="0" smtClean="0"/>
              <a:t>Library of Alexandria 300-30 BCE</a:t>
            </a:r>
          </a:p>
          <a:p>
            <a:endParaRPr lang="en-US" sz="2800" dirty="0"/>
          </a:p>
          <a:p>
            <a:r>
              <a:rPr lang="en-US" sz="2800" dirty="0" smtClean="0"/>
              <a:t>Reverence for “scholarly knowledge” universal-local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15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52381" y="204788"/>
            <a:ext cx="3603898" cy="48488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962" y="204789"/>
            <a:ext cx="4984062" cy="48677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85452" y="5624087"/>
            <a:ext cx="4446722" cy="429282"/>
          </a:xfrm>
          <a:prstGeom prst="rect">
            <a:avLst/>
          </a:prstGeom>
          <a:noFill/>
        </p:spPr>
        <p:txBody>
          <a:bodyPr wrap="square" lIns="74609" tIns="37305" rIns="74609" bIns="37305" rtlCol="0">
            <a:spAutoFit/>
          </a:bodyPr>
          <a:lstStyle/>
          <a:p>
            <a:r>
              <a:rPr lang="en-US" sz="2300" dirty="0" err="1"/>
              <a:t>Nalanda</a:t>
            </a:r>
            <a:r>
              <a:rPr lang="en-US" sz="2300" dirty="0"/>
              <a:t>, Bihar, India ~427 to 1197</a:t>
            </a:r>
          </a:p>
        </p:txBody>
      </p:sp>
    </p:spTree>
    <p:extLst>
      <p:ext uri="{BB962C8B-B14F-4D97-AF65-F5344CB8AC3E}">
        <p14:creationId xmlns:p14="http://schemas.microsoft.com/office/powerpoint/2010/main" val="225644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Nanking University</a:t>
            </a:r>
            <a:endParaRPr lang="en-US" dirty="0"/>
          </a:p>
        </p:txBody>
      </p:sp>
      <p:sp>
        <p:nvSpPr>
          <p:cNvPr id="4" name="AutoShape 2" descr="data:image/jpeg;base64,/9j/4AAQSkZJRgABAQAAAQABAAD/2wCEAAkGBxQTEhUUExQWFhUXGBgYFxcXFyAbGBoYGB4aGBkYHRgYHCggGholHRcaITEiJSkrLi4uFyAzODMsNygtLisBCgoKDg0OGxAQGywkHSQ0LCwsLCwsLCwsLCwsLCwsLCwsLCwsLCwsLCwsLCwsLCwsLCwsLCwsLCwsLCwsLCwsLP/AABEIAHwBlwMBIgACEQEDEQH/xAAcAAAABwEBAAAAAAAAAAAAAAAAAQIDBAUGBwj/xABBEAABAwIEAgYIBAQFBAMAAAABAAIRAyEEEjFBBVEGEyJhcYEHMpGhscHR8BRCUuEVI5LxM2JygqIWU3PSJEOj/8QAGQEAAwEBAQAAAAAAAAAAAAAAAAECAwQF/8QAKREAAgIBBAICAQMFAAAAAAAAAAECESEDEjFBE1FhcQShwfAiMkKRsf/aAAwDAQACEQMRAD8A7iggggAIIIIACCCCAAggggAIkaCACQhGggBJCSllJKaEJKKEaOExCYRwjQSFQUIQjQQAUIilIigQhIqOgJ2FmeM9KcPhX02PeM73aAzkaSe2Ry8dfJDlQ1Gy24g6GO2BAudbuA0XLn415qPbnlrT2QNsw7U73jfZbxnHadbBfiQXMYSJzQXNy1A05iCQNOehXOKL5q1bzdurYO+vPxWn42Zk6+IFtwnGClWZUInKSSByII+a6ZRqBzWuGjgCJ5ESuTs+q6jwf/Apf+NnwC6ddcM5tMlQihKhCFzmlCIREJaIhOxUIASgEYCUAiwoTCVCOEISHQSCOEaQ6CQhGjQFBQhCNBAUEjQQSHQisOyfL4ppoUhwsfAqvdjWCb5i0XDRMWm50HmQokaw4JgSgoPWvJA7LJBP63QMvg0Htf5kvBMuSS4ulwkuMRNuz6otGgUWaURuN9l9N/Jw+N1bqt48yaPgqPpxx91HBsLDDqwyyHQ5oyy5wjyH+5ap4MpRuRrkFwjDekuvhcOaTXCpUNRzhUqEuDWnL2ADc3Dr9+iCW9Gi/G1H1+p39BBBSAEEEEABECoXGsUadFzgYNgPEnvRcDxDqlFr36unbaYHwQBPQQQQAEEEEABBBBABFEUaCBCUEZRIACCCNABIIIIACzXGunGDwtU0a73tqAAx1T3Ag6EFrSCPoVpVkPSP0Yw+Kw761QZalFjnNqN1hvayHm0+6bboFRR9JfSfS6rLgiTUJEvqMLGsbrPbHaOgjvXLsXjWSf5jC5xLnvJBkk3tN9SfYmKXDaJIgOcc0acwTsD3e1TDwgAWouHaIaXNOl+1ctBEeQWcmmdOnFwvgjVuK0oDetqOYPyNB187d/PvWk6OcSFamCJ7EMg3IDZygn/TBnnKyuIe1hezK2QSNNxYxJsq/hmOfhqgqMu02e3Yjl48ittCe12zD8jTtUjqAHlY+C6pwj/Apf8AjZ8AuO8K4xTrtJpk2EkERHnp710fodxV9SabohjBlIEGBYA7Gy7NbMbRw6eJUzTIkpEuY3oJJSkITFQQCqOk/SKngqXWP7RkAMBAcSfHZS+N4jq8PVfJGVjjI10tC87cTp5g6tWrFxzGGvcTVJB/zmzZ1UtlRVmj6SeljEVHuGFd1VPaWgu8S6/uCyOH6Q4o1A8YnEufMjtuNxeA2SD4Kra90Elsh3YvpeJIE63F9p8FdcIOSq2H9S4HMHhpytP+eNpsXba3CmjSkjtHQhmPqBtTE16oAmaVSi1pJmxzRdsHmDN+5bVc76N+kOo4iniaDnP/AC1KEOY8TqO1BHgV0NjpAN78xB9hVmTQaCOEISCgkcI0EAFCOETXA6EFKSGEWzY3nUdyiUeFgBzbBpEADYQW+GkKYz1vI+6PqnlMsmkMDLcM2xiSLAnvifgFX4lh68ROjSfeLR7/ACuneOccoYSn1leoGDYauceTWi5K4j039KlSu4tw00WQWyD/ADHA6y4Wb4D2qJVwbQhKWevZ0Tpj0wpYOm5lXt1XyabWiG5RAJLiYADpB1PcuH9JemNbFZQ50tZIY0Wa0HkNzYXKewNb8ZQZQr/yxTLuor6NBeZNN0+sCdxcK94N0Lp0nNNUh7yDY+rIg6b2v5rGWqoqn/o3jBLMefb/AGRgqWDc/tPcGNP5nzfwABJ8ggtrjsAM9QdWHOIFzAgNMb87I1C1mzeP48ZZk8noXAcRpVmh1KoyoDeWODvgVKXkGhUcwyxxaeYsfbqtDw/p7xGiIZiXkcnnrB/+k+5dlHmnpjEYhrG5nGAFSYrplhGTNUWEwNSNo5z8l5/4l02xNd+eqb2s3siwjS4lQa3Gg8uLgQXEGBoI5AH5KHuHg7xxrpEzEMaKd2GHTvMaR3T7lqOCR+HpQI7IXBejXG2uOQvYBNi5xzm2wP7LrXo6x1GpSqCnUD3CoQ4TcAACYOrZm4sqXAjXIILPVekLm1+qcxhE2cHxA5mRcxeAlYGhQWS6WY0FgfTc4FswQSBa5sCL7SRurvo69zsOwvJLrySZm5G6E7AskFn+lXSVuE6tti97myDaGTDnSbTyWglMAIlA4pxanQNJr3AOq1G02DclxAm2w56XHNTpQAEESCADQQQQAESNBAAWb9IjwOG4qf8Atx5kgD4rSLIeletl4ZX7zTb7XtQJLJwrCcRdTOUQBOYkieQ30096mYnideA7riRzDQ23LsgGPfoqU+sfBOvdIAA01++SyaOlDOKu9xNyZJJ1JNyT5o8BkeGscADIg7OE3ae+5hNYo3/2j4fVN8M/xafLOz4haQMtQ6dhsJTY0saxobEEAAA+MC613o5wzKb6oYIGUGL2vtJsO4LMgaxy3+/mtZ0CH8yr/pHxXoan9rPN029xskECUxUxlMa1GDxeB81yHUPIKvr8ewzAS7EURAmOtbPxWSrdOqf4tmWu3qLteLGDLQHZgYI13MAkosKE+k7pJWo5cPSYyKoIL337jAmBE6mfBcf/AIaTUcbvcDmJAgQCLwYPtXWunHG+G5DXBZWxAysYAXc7m0AQM2/daVU8Y49w+nSb+DplxdLnVC0giRGWTdz4vGgE32Sq3yUnS4MPWY1zaGGYwNfUrMY58kuJLwBN4BE792i6Vwz0duaKmZ/Vvy5A4EuBadZa4kHw0sFz+rx9v4SnTYzKWVmVXmNSHEg5hc/8Yjfbo3CPSZQ6jLihUFUNNmMJFQbQ6AA6LdrKquhNM53wjpHXwD3NZkqMD/UeOxmFrR6hPd9F1HgHpQwmIc1jw6g4gSahaKc2sH5r3PIHuXIOk9cYms59GkKFMizcwPZAt2W2kkHSfWVFWYWmDLQRNxFj4rFNruy6TPQNP0nYA4g0OsgC3XOgUpG0kzFtYhbKlUDgHNILSJBBkEHQgjULhHo/w2G62m3FUnjNOSq4fyy9t7yLWI3IsQdbaHpZ6SKdEihgS1jR+drZB3hrQCA0yDOqtySRG06BxvpBTw5a03e4gZQb3i8akd4TXFektOmwGm4PJbmAuZGosNJHs1hcF4vxerWqmq9+d5i86RoByATQ4nVc0DrXX0aLA7XO/msfOivGdW4Hx2lhyA5zgZLnZ9g4gQANTERvEefQcNim1JLDIBgxz5Ly/RxrqT5Y7K60n7FwujYP0n4XCUGtpMdUfBNSRlDqlhOcmYsbZeV1cdRSQODvB12pUDYc4gATJJgARNyfBc66belmlQmnhIqP0NQ3YP8ASPznv9XxXKuk3TvG8QcQTFMaU6YIYO8/qPe7yhVfCeGg1G9cC6XAEZoEHm65Kmc6OnS019v9P59CuI8TxONqOqVHued3vNgPE2aO4QO5aPor0Sovp9dUeKl4Dbhsjxu73aqw6S4JlOmwU2NDQXNiOdgbb96kdEDFJ7Ts6Y5SALf0n2rjlqOUcYOnasN5M3xaiG1HNy3a6x0AEwAOQHJbXhDi7A9YbvoibW7LX5XWO2UyqzG9GMTiKzzRpEty3cYawQNMx1vsLq86P4Lq2VaFRzS45mvAnsF7AQ0kgAkyDaR2knwgm7KTjNKahgOM7NEnY6ILedGuIhlJtWoaNGk6kyKjobLxAcC4kE3nwsgiKwZuVnn9BQ+sPOfJOCuZ0HkV6VnFRIypBaj67uKSazeaEwoBYtJ0A6ROwWJJzlrKrSxxAGurCZFhNpEESs4HA7pUJtWF0d1wPF69eaTqhLC0zInTQzqLwl0+F06QLgSXaAmwl0DYn7JXKujnTGvhZBa2syAACYc0Dk7fwPtC3eB6Z4fEtADyxwI7NUw4w03uYN405LCUZbjWLVFnWqjq2N5uM+JN/gVvuACMPT3kT7SVzZz/APDHdmPsn4uVr016QtpcOyUa0VIpg5D2sp9aDIg94uPerbpGayZH0gce63F1QD2WnIGwZOSznSBcTmtMWvsulN6QE4zD0AeyaRc64GYloOh2A+fJcF614h5c1zAC6dT2jMOi8yN/mpmJ6SPbVbUp1HHsENJhxAdIcHcyWxM9ymy6Lj0h9Kn1ce403QyiQ1m92GS8bSTvyWhw3pD6rhhc0zXNao2TtmPWF8TyeB4rkD60kn48kh1XbmhWSz1ZwrijatOg4kB9Wi2qGzsQ0n3uVg1eW8L0jrNNMh5mmwMYTs0SI10utXhfSBWzAis9oaDILswJtFnTee5WsiZ3tVHH+kNHCUHVqjrAlrW/me8fkaNz8rrkuG9KeLBplzW1MheXD1A/NIaCRs2ZEDZZPinE62IqdZXeXuvAk5WBxkhoJsJVKImzq2B9K9HqmdbSqGrHbyZAye7M+YSavpcpD1cO4+NRo+AK4890a2TDcU0nVJpews65W9L5/LhmedU/Kms30x6f1MbhzQNOmxpc1xLS4u7O14ELFkprEVMouO/6fFKVJFReQmOuVLDBlBbuL+ahsuM2xi3ulJxGJGUNB05HblKwbvg03pITitTPLmodMx97qQ6rLbzOgPckNpW29q1gRJ2OjiFd2taqf97vqnqGLqCYqPvr2io7WjmPanWuaPzN9q3sxodzkmSST3pzMeZjxsmWVWfqB8E8ajRvdS5pDSYfWECJIHidFHc4z4/fyQfVkGRpadyo5qS7X+y53Lc7NEqJ9B94EHmYVhwrAVK9N7WVqLADdlSoGPNgRDNXgzYe5Z9mLAtt7ynGYlhmZ8h+6vd2JI1XFOHVaNIsq0w1pcHF0ECWEAgZgMwv36pypwtlOi59R1QFouxrZ1gNAc6wmZvcBpVBV4qXMyOe4sGgJsPATAQr8XLwA973gc3EmPEqN18op10Q8VXqZYc0idLQXADdwF4n4prDY51NzXWd3ObI5EQbaKVVrB1wSLZWlztu4Ra5PvU4cNAaGwDWJEXF+Q7WhuB4hS9RJ8DUbNr6OekFKo04WtTlmbrKbC7M1uxY3NJAm4E7lOdMeF0KNTrmZWSczQ7mA4ZWsaLCb+S5oHuzDPIGoE28wNlMrZ3AOIlruyHOOhbBIaJsNtOYWj1MZJ25G69QyfzTcnbygQE2HxewgX/una1AkkXuAfYmqmFdF+yNxqb3v3rltMobqHKCbOJOp+qTh8PTeHE7A2sBOx1k72HLVTfwrXDcOEb6efPml0cOSSGtNhcnYnlPy0Ce9DXNkrhzmtosgASbwNbwmG+uHf6Pg4H5J/8AAODA2RI1ImPM81J/iFRgb1Ya1zfzNs8k6knbU3Ruj0aKdM1mOwfX02tzBhJaZINvICSUeEwtHDg9s5nRLnkDSYhgmBfmVkqfSmoJb65mQY0iNzsmeI8ZdWALhB8xHl5T5LJQZb1VR0uhxz8OwuZTfWqBrg2m1wa0h0XkmZkbAqr6Ovq/iTWrsFNz3Nf1YMkRY95JDvcuefxd4gioWwImZI05aK56GYsvxWY3dlIJJlxFj8R71Ti0hRmmaGrh6QJ62kXtbUqsDScsdskbGLBBTuPU/wCZiRH52vEf52t/dBQ1k1TOHgynWFMBONK9I4B0O70lzdEA4JYKAGnMRCRuR5p10IxT3RYUBtRw39qM1SdQClhm6RmRYUS8JxSuyzKjmjSM0jwAIgeSXieIucO1E6GNPeVDwz4a+eUi0yZsNfOe4pTDuRE81Ms8jQ9QxJZ2psdpMEbzHPTzSHVJk2E8hAt3JqvSdY7Jh1RKrCySXXTNV/cmm1E4ypOypKiWx6mCbz9+afpVnaZi08soJP0UeeZTjKiLZSomfzLnrDDdYaOUpk1KhMCo72BA1vWtr/ZRziyHdwRbC0PPpvLZc8kGbTyUOpvGmieqv7IG3LcyoxaB47z3KQlXQ4MQ7cn2oqtebawmXP8AOyWx5i9gD77b+SKJJ1WqcoIHt9ijOOkeMJ1xLiTO1uSZDDe1vvmpSBhGdb8/II20A4ZtTMRHzROs3v5JuhLj3DVWgRN/ANABkExJEaIPwbQQIB00uNEkO2AP33lB74MbnRTktT+BRblbDRDjc849iSxpEgm+p+/NMuxETqT9hRqtd039iW1g2Wb+14fd0jKBLo8JSGVJ09UDVIrEkCD4cgkkIIv1iyGQBut01lcdoRVHbKxBseUplS9wTCZa7lKAJi2ioC04Y9pqdqRbswJObZXNYMcCCCYbOWBDomd9BbRZRzS2MwIJAIB5G4PgVY8KdnJbeYmc0TvF9FjqQ/yNNOXRb4pheAH9rKWmnD5gG57WpBJnXUHRP43M9zSJPZb2dgIIJFu6fuVED4MNkk3BG7ZNwAN/HZWTKRDDv46+3RYTk6LrlEbDkgXmxsTqPPkjxWLEkedhy0+tpTpok78iOc/QKBiqwtEkkXI0B0gbhZrLJ4Q5hcTIu2OUgkk67X0nVWIx7DIFib6WJgSPHbTZUId2oaOcnWTsJ1/spWHYASTc7A/lA0Pu1TlDscZEzE4hwnw0E3lVNQmJLrG+ux21UnEYprjqReLHUiLSe5MghsiNIgbawFppxpEydsQMrWEjbUu125WmyOpUa5hOoI0Hd3yI5qDXruJI0EkGwk910/Qf2CHA6yPDnay021kixvFANGhHdNx9wlcMxb2kdW57SN2WMTpa+pUbE4kXAJ18Z+SRTxDhBH0WiWAs6qzjrHuaQ4Euo0w7O6IeyQ6XON9ryguccJx+SoHOykCZF9CLXBnkgs/Ei/NJcFPCUdFbngzf1H3KPiuFZRZ0uJAA5/YW6mjOiHktM2mJFxPKefcgCYnVTMLwrMwEuO9uX3Cc/grv128P3RuQZK2UtlQhTjwR36h7D8kR4K/9Q9hRuQZIhq6pmpVVgOCVP1N+/JH/AACpzb7/AKJ2gKsPUhtUqZ/088btnkk/wStyb7UnKIUyJUxDjYukDS+m1vYPYmXqVV4TUDg0xndo2dQE+OGVDlZ1ZBBaHmL31MjaLhNNCor6dPNN4TrWx4lWXHcCxryMK17qdoNyJFj2twY8jPcqqoyoNWEf7SjsYbyizpkuI1Cew7OseGjs2uTfQSUxAFYpVMTcymntykiZ+anYXBueWiQMzS4EnYT9EgGm4lzXAtiWmQYnw1TNeqXuJJknW0IXmNYnTuTZeihhFTaWJeaXVQMk5vVGbWZDte7wsoTWElSGYjK4Wt8kMCUxjr2Atbw2CRkdHgeeyafiba67/fckVcVqBdQkwHKtV2p8t0ugBGsc/FQ8ri2YJF7+Gqdw9a0eEJ1gRIfYWsSB48/amyRHgPNJa7vv47bpt79LooBNQ3sUVIyb+9E5wSGvAIKoZYWiBMbTb71SGNsZOnxP9kKFTNAtB+SFQydR4feqzGMuqEnl4IPo7ynTWaAbfumHVNcsBUrEEAUoOi42vzSaNaCC4Bw5HQ+zRGHDNOW2zZ081QErinEqlbLny9mYytAgGOXgFHwlXK9ruRE723tulUMsjMCRN41jkm6jBmIbMT2Z17p2R8AabgLA5xJ9YAFt9ARoY1Fx7SrtzoBH5SDcxZZngBFKS8wTbaLQbmZ+Sm4+sNw4iLGTlPkB5/ZXn60G50bqWLJeIrANhsk6WBIPvjUnSVDDMpGotPPu2uj6+mG2AhoMnQSQbfSOSU9xeMwEEgBsCBFgL76apRTQnkgsqgOuCA7fltttM+xSTUBzCXSDckW2iDoL/wBkjFkBrYbJZdwH5Z1k+/ulNYd0lzi71jOWBGsxzWnOSOBylMG1xyPh5AqA8uDrknxd9yp9d99BccrzKgOY3W8bTofLX7C2gSwNhrSZGvrbpAc0dpxmfgmziS45YA8fpySn0A5vr2mwi3ffdX9iFHENJtl+/JRK0F2aLe5JcQ02Exv3J+mSBm0HyVcABhB0Anw+iCQMSOcz3IkmgNg3ibD69H+mD8YSv/jPcDdpE6gjWNxbbmqdtRL61T5GOkXuH4dRiGEEXNnTrdOu4YNte8/ss91o3T9LGFujz7fknvXaCiwfgXjRoPg5MVKbhrTd4z9QhT4xUG4PiPoptDjY/M2PAz7ii4MMkFru539Q+icaRyP9Q/8AVWQx1B2sebfnCdbRpO0g+BRs9NBZVhw/zf1D6JQPc7+ofRWLuGsOhITL+FHZ/uhGyaHaKl3D29b1t80zrtERpHepTQAHdkS7eTPIack87h9QaX8D9YTTsPUGrT8fgFL8gf0icKwMaGACAIEkynLbg+Tv2KZJcNQi6072Wbcu/wDhVIdxFNhbGQ35mbeBAlUlVgHYDMsU4zgEEGQTfeSVbir3pXWqlqNdC2lMcMwVGmnlqNyw9o/pmXEDUe4pFWk5z3aMDSJGcCWyJi4lsTuro1AUoEJrWroW0YOAZrkbHOf3Tb+C0/8Ate4qYQ06x7JRse1ukR3KN/2OiD/CmfphMVeC03QOWnxV1+I7z7UPxQ5/Ao3P2wozzujjNnFQ8bwllIS5/rGNPf4Baz8S37A+ij4qlSqRnY10aTPyKqM3eWKimw4FFr6UyXNaGwDBLiTeAbQq2pwx4PVyIuZ2kAT5wR7lpBhKeaQIgggCbRFh3W96ksptBzAum+/OO7/KFo9X5ElRmzgRkLBBeXdkn1ogb6RqoT+BVjo2fMLYVKTS4OlwImNIuIUWhgHteXNr+sZINMEH/lbyS3v2ipU3hUjKu4FX/wC2faD80Dwet+grfsy/r/4/uUvK0/mHsKnyS+BUc7PDag1BtrfT32STgnajtDmF0JmCp3jJeZiRM6yIg+aOhgWNBy5QJn1t7c/BV5H6BpdHPa+GdaAbATbfdNfhH/pK6Z+FHNv9QShghyH9QS8kvQUc5p8PeW5oNiBEbEEz7kf4R4uWnwg39y6OMCNh7CEVfhpc0gAgnukJLUneUPajI8e4GKTx1NQVWkNJy3DXOAcWzM2Ji90l/DSx0XIjWP3WswvDHNEOGa8yWnXnfwCltoga0wfJEZtYd/Y6TyYyvgm9VUefWIZBNg28E+Onk5FW4mGUGUh2zHbfEOjtANEyIGZt9eyNpC2jqNI6tA52F/r+yg47gNJ8kNglpFgAOfLn8E+csd0Y3CUnuYHwCLzLhJIN5BSKlSq0wJAiBl5T7locFwR7aeV0tOaYiR7vBM1uF1AbCRBHI+8KG2m8CozlOi8mA517kTE+KmPeYFw1xsQLju8p5KYcHV0cxwBiTE6eGii0Izm8QQDPJVdoe1VZGp4zs5XyTczr7I+7oZg4bfQWVuakOvl82g/JN418aMpwR+gHv5KFqZ4M2VLqrY1vNzzTHW2ibXjZTalVpmabP6SPgQiytP8A9bB7f/Za7vgRDEC+YE8u9NPqTpPmp9ZjYuweRd9UhtJmzB7XfVNTQEENvYSjU4U265b/AOo/VBG/0NUT4QATdMpSzAXKAdzRZUkIAczpQqd6aAQITAfbWKUKyiB6KVNBZZ08c5ujnDzPwUqnxh4/NPiFSg7I3PITTa7CzR0+OHcDyMfVSKfGmnUOHsWXLijLir8kkLBr28Spn80eIITgbTdplPhCxjXlKbXMp+V+gpGw/BMO3v8Aqm38LYdz9+EKhp4hwEhxHmU9S4nU/VPiEeSD5Q6ZZO4Tyd7v7pl/C393kf7JWC4k9xgge/6qyDlShB9CbaKc4B42+/JMPwz/ANJ9h+a0SIlHhiG5mZ6t3JAh24PsK0muyR1Lf0j2KfD8huM6SUYJC0DsGw7H+o/VMu4e3aR7PmEvCw3FMakICopWLphu0+P7QhhqIdO3h+8qXpMpOyPnS2vS8TRDYhRKxWbQErrSnDUNlBDrwpTPFTQx8VUvOos31TjjaUqAfJ8UYI5qIyoffCPPMWToCZI5+w2Rh3eVHafcUt1vZ9UqGPGp3lKFY8yozNR4Sl1DCMiskDEu2J8inBXePzH2qFTdIBKdOyLfsZKZj3bwQn2Y1h1BCgUXyluCpakkFFkGtOkFVmFwLW1KocwEOIcJEjSD8Ec7qU2qRv7b/FarWT5QtpHrcGov1Z9+GiiVujNMiGucPer3DvzAk+5LIWuyLI4MhW6H/pf7Z+qaPROps9vsWyKNPYgswzuiNX9YPmk/9JVf1D2rcoQjYBg3dFK/No8/2QW3c5BG0D//2Q=="/>
          <p:cNvSpPr>
            <a:spLocks noChangeAspect="1" noChangeArrowheads="1"/>
          </p:cNvSpPr>
          <p:nvPr/>
        </p:nvSpPr>
        <p:spPr bwMode="auto">
          <a:xfrm>
            <a:off x="116682" y="-144463"/>
            <a:ext cx="228600" cy="30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4615" tIns="37308" rIns="74615" bIns="3730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71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65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Al-</a:t>
            </a:r>
            <a:r>
              <a:rPr lang="en-US" dirty="0" err="1"/>
              <a:t>Azhar</a:t>
            </a:r>
            <a:r>
              <a:rPr lang="en-US" dirty="0"/>
              <a:t> University, Cairo, Egypt, 988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2286793"/>
            <a:ext cx="39719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0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3" y="171768"/>
            <a:ext cx="5610330" cy="4212702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135674" y="2613900"/>
            <a:ext cx="4892865" cy="435133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055" y="5052851"/>
            <a:ext cx="3544285" cy="475454"/>
          </a:xfrm>
          <a:prstGeom prst="rect">
            <a:avLst/>
          </a:prstGeom>
          <a:noFill/>
        </p:spPr>
        <p:txBody>
          <a:bodyPr wrap="square" lIns="74615" tIns="37308" rIns="74615" bIns="37308" rtlCol="0">
            <a:spAutoFit/>
          </a:bodyPr>
          <a:lstStyle/>
          <a:p>
            <a:pPr algn="ctr"/>
            <a:r>
              <a:rPr lang="en-US" sz="2600" dirty="0"/>
              <a:t>Timbuktu</a:t>
            </a:r>
          </a:p>
        </p:txBody>
      </p:sp>
    </p:spTree>
    <p:extLst>
      <p:ext uri="{BB962C8B-B14F-4D97-AF65-F5344CB8AC3E}">
        <p14:creationId xmlns:p14="http://schemas.microsoft.com/office/powerpoint/2010/main" val="6830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/>
              <a:t>Modern university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 smtClean="0"/>
              <a:t>Late medieval-&gt;Early Enlightenment-&gt;Late Enlightenment</a:t>
            </a:r>
          </a:p>
          <a:p>
            <a:pPr marL="0" indent="0">
              <a:buNone/>
            </a:pPr>
            <a:r>
              <a:rPr lang="en-US" dirty="0"/>
              <a:t>University of Bologna, Bologna, Italy, </a:t>
            </a:r>
            <a:r>
              <a:rPr lang="en-US" dirty="0" smtClean="0"/>
              <a:t> </a:t>
            </a:r>
            <a:r>
              <a:rPr lang="en-US" dirty="0"/>
              <a:t>1088</a:t>
            </a:r>
          </a:p>
          <a:p>
            <a:pPr marL="0" indent="0">
              <a:buNone/>
            </a:pPr>
            <a:r>
              <a:rPr lang="en-US" dirty="0" smtClean="0"/>
              <a:t>University </a:t>
            </a:r>
            <a:r>
              <a:rPr lang="en-US" dirty="0"/>
              <a:t>of Paris, Paris, France, founded c. </a:t>
            </a:r>
            <a:r>
              <a:rPr lang="en-US" dirty="0" smtClean="0"/>
              <a:t>1150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University </a:t>
            </a:r>
            <a:r>
              <a:rPr lang="en-US" dirty="0"/>
              <a:t>of Oxford, Oxford, England, </a:t>
            </a:r>
            <a:r>
              <a:rPr lang="en-US" dirty="0" smtClean="0"/>
              <a:t>before </a:t>
            </a:r>
            <a:r>
              <a:rPr lang="en-US" dirty="0"/>
              <a:t>1167</a:t>
            </a:r>
          </a:p>
          <a:p>
            <a:pPr marL="0" indent="0">
              <a:buNone/>
            </a:pPr>
            <a:r>
              <a:rPr lang="en-US" dirty="0" smtClean="0"/>
              <a:t>University </a:t>
            </a:r>
            <a:r>
              <a:rPr lang="en-US" dirty="0"/>
              <a:t>of Cambridge, Cambridge, England, </a:t>
            </a:r>
            <a:r>
              <a:rPr lang="en-US" dirty="0" smtClean="0"/>
              <a:t>c</a:t>
            </a:r>
            <a:r>
              <a:rPr lang="en-US" dirty="0"/>
              <a:t>. 1209</a:t>
            </a:r>
          </a:p>
          <a:p>
            <a:pPr marL="0" indent="0">
              <a:buNone/>
            </a:pPr>
            <a:r>
              <a:rPr lang="en-US" dirty="0" smtClean="0"/>
              <a:t>University </a:t>
            </a:r>
            <a:r>
              <a:rPr lang="en-US" dirty="0"/>
              <a:t>of Salamanca, Salamanca, Spain, </a:t>
            </a:r>
            <a:r>
              <a:rPr lang="en-US" dirty="0" smtClean="0"/>
              <a:t> </a:t>
            </a:r>
            <a:r>
              <a:rPr lang="en-US" dirty="0"/>
              <a:t>1218</a:t>
            </a:r>
          </a:p>
          <a:p>
            <a:pPr marL="0" indent="0">
              <a:buNone/>
            </a:pPr>
            <a:r>
              <a:rPr lang="en-US" dirty="0" err="1" smtClean="0"/>
              <a:t>Ruprecht</a:t>
            </a:r>
            <a:r>
              <a:rPr lang="en-US" dirty="0" smtClean="0"/>
              <a:t> </a:t>
            </a:r>
            <a:r>
              <a:rPr lang="en-US" dirty="0" err="1"/>
              <a:t>Karls</a:t>
            </a:r>
            <a:r>
              <a:rPr lang="en-US" dirty="0"/>
              <a:t> University of Heidelberg, </a:t>
            </a:r>
            <a:r>
              <a:rPr lang="en-US" dirty="0" smtClean="0"/>
              <a:t>Germany</a:t>
            </a:r>
            <a:r>
              <a:rPr lang="en-US" dirty="0"/>
              <a:t>, </a:t>
            </a:r>
            <a:r>
              <a:rPr lang="en-US" dirty="0" smtClean="0"/>
              <a:t> </a:t>
            </a:r>
            <a:r>
              <a:rPr lang="en-US" dirty="0"/>
              <a:t>1386</a:t>
            </a:r>
          </a:p>
          <a:p>
            <a:pPr marL="0" indent="0">
              <a:buNone/>
            </a:pPr>
            <a:r>
              <a:rPr lang="en-US" dirty="0" smtClean="0"/>
              <a:t>University </a:t>
            </a:r>
            <a:r>
              <a:rPr lang="en-US" dirty="0"/>
              <a:t>of Leipzig, Leipzig, Germany, </a:t>
            </a:r>
            <a:r>
              <a:rPr lang="en-US" dirty="0" smtClean="0"/>
              <a:t> </a:t>
            </a:r>
            <a:r>
              <a:rPr lang="en-US" dirty="0"/>
              <a:t>1409</a:t>
            </a:r>
          </a:p>
          <a:p>
            <a:pPr marL="0" indent="0">
              <a:buNone/>
            </a:pPr>
            <a:r>
              <a:rPr lang="en-US" dirty="0" smtClean="0"/>
              <a:t>University </a:t>
            </a:r>
            <a:r>
              <a:rPr lang="en-US" dirty="0"/>
              <a:t>of Istanbul, Istanbul, Turkey, </a:t>
            </a:r>
            <a:r>
              <a:rPr lang="en-US" dirty="0" smtClean="0"/>
              <a:t> </a:t>
            </a:r>
            <a:r>
              <a:rPr lang="en-US" dirty="0"/>
              <a:t>1453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1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/>
              <a:t>(1660)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5343" y="1575596"/>
            <a:ext cx="2954655" cy="43052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540" y="2089924"/>
            <a:ext cx="3384155" cy="30969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5344" y="577028"/>
            <a:ext cx="2954655" cy="97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49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166</Words>
  <Application>Microsoft Office PowerPoint</Application>
  <PresentationFormat>On-screen Show (4:3)</PresentationFormat>
  <Paragraphs>29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2: Scholarly Communications System</vt:lpstr>
      <vt:lpstr>Pre-modern academy</vt:lpstr>
      <vt:lpstr>PowerPoint Presentation</vt:lpstr>
      <vt:lpstr>PowerPoint Presentation</vt:lpstr>
      <vt:lpstr>Al-Azhar University, Cairo, Egypt, 988</vt:lpstr>
      <vt:lpstr>PowerPoint Presentation</vt:lpstr>
      <vt:lpstr>Modern university</vt:lpstr>
      <vt:lpstr>(1660)</vt:lpstr>
      <vt:lpstr>Académie des Sciences (1666)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Trond Jacobsen</dc:creator>
  <cp:lastModifiedBy>Trond Jacobsen</cp:lastModifiedBy>
  <cp:revision>6</cp:revision>
  <dcterms:created xsi:type="dcterms:W3CDTF">2015-07-27T16:20:34Z</dcterms:created>
  <dcterms:modified xsi:type="dcterms:W3CDTF">2015-07-27T18:33:03Z</dcterms:modified>
</cp:coreProperties>
</file>